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6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81" r:id="rId15"/>
    <p:sldId id="267" r:id="rId16"/>
    <p:sldId id="276" r:id="rId17"/>
    <p:sldId id="293" r:id="rId18"/>
    <p:sldId id="280" r:id="rId19"/>
    <p:sldId id="264" r:id="rId20"/>
    <p:sldId id="266" r:id="rId21"/>
    <p:sldId id="269" r:id="rId22"/>
    <p:sldId id="268" r:id="rId23"/>
    <p:sldId id="282" r:id="rId24"/>
    <p:sldId id="289" r:id="rId25"/>
    <p:sldId id="283" r:id="rId26"/>
    <p:sldId id="284" r:id="rId27"/>
    <p:sldId id="275" r:id="rId28"/>
    <p:sldId id="285" r:id="rId29"/>
    <p:sldId id="288" r:id="rId30"/>
    <p:sldId id="286" r:id="rId31"/>
    <p:sldId id="287" r:id="rId32"/>
    <p:sldId id="291" r:id="rId33"/>
    <p:sldId id="29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/>
    <p:restoredTop sz="95755"/>
  </p:normalViewPr>
  <p:slideViewPr>
    <p:cSldViewPr snapToGrid="0" snapToObjects="1">
      <p:cViewPr>
        <p:scale>
          <a:sx n="106" d="100"/>
          <a:sy n="106" d="100"/>
        </p:scale>
        <p:origin x="74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62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95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hobi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hias</a:t>
            </a:r>
            <a:r>
              <a:rPr lang="en-US" dirty="0"/>
              <a:t>. </a:t>
            </a:r>
            <a:r>
              <a:rPr lang="en-US" dirty="0" err="1"/>
              <a:t>Yaitu</a:t>
            </a:r>
            <a:r>
              <a:rPr lang="en-US" dirty="0"/>
              <a:t> Proses </a:t>
            </a:r>
            <a:r>
              <a:rPr lang="en-US" dirty="0" err="1"/>
              <a:t>penggantian</a:t>
            </a:r>
            <a:r>
              <a:rPr lang="en-US" dirty="0"/>
              <a:t> air,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Air, </a:t>
            </a:r>
            <a:r>
              <a:rPr lang="en-US" dirty="0" err="1"/>
              <a:t>Penerangan</a:t>
            </a:r>
            <a:r>
              <a:rPr lang="en-US" dirty="0"/>
              <a:t> </a:t>
            </a:r>
            <a:r>
              <a:rPr lang="en-US" dirty="0" err="1"/>
              <a:t>berlebihan</a:t>
            </a:r>
            <a:r>
              <a:rPr lang="en-US" dirty="0"/>
              <a:t>, Kekeruhan Air dan Oxygen.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berulang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berkala</a:t>
            </a:r>
            <a:r>
              <a:rPr lang="en-US" dirty="0"/>
              <a:t> dan </a:t>
            </a:r>
            <a:r>
              <a:rPr lang="en-US" dirty="0" err="1"/>
              <a:t>memakan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pemelihara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hias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akuarium yang </a:t>
            </a:r>
            <a:r>
              <a:rPr lang="en-US" dirty="0" err="1"/>
              <a:t>berbasis</a:t>
            </a:r>
            <a:r>
              <a:rPr lang="en-US" dirty="0"/>
              <a:t> IoT”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NTU yang </a:t>
            </a:r>
            <a:r>
              <a:rPr lang="en-US" dirty="0" err="1"/>
              <a:t>ditolerir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range 0 </a:t>
            </a:r>
            <a:r>
              <a:rPr lang="en-US" dirty="0" err="1"/>
              <a:t>sampai</a:t>
            </a:r>
            <a:r>
              <a:rPr lang="en-US" dirty="0"/>
              <a:t>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64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 Website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 </a:t>
            </a:r>
            <a:r>
              <a:rPr lang="en-US" dirty="0" err="1"/>
              <a:t>sistem</a:t>
            </a:r>
            <a:r>
              <a:rPr lang="en-US" dirty="0"/>
              <a:t> tersemat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penggantian</a:t>
            </a:r>
            <a:r>
              <a:rPr lang="en-US" dirty="0"/>
              <a:t> air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volume air</a:t>
            </a:r>
          </a:p>
          <a:p>
            <a:pPr marL="228600" indent="-228600"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dipantau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remote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</a:t>
            </a:r>
          </a:p>
          <a:p>
            <a:pPr marL="228600" indent="-228600"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tetap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mode </a:t>
            </a:r>
            <a:r>
              <a:rPr lang="en-US" dirty="0" err="1"/>
              <a:t>baterai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pemadaman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Raspbian buster lite </a:t>
            </a:r>
            <a:r>
              <a:rPr lang="en-US" dirty="0" err="1"/>
              <a:t>sebagai</a:t>
            </a:r>
            <a:r>
              <a:rPr lang="en-US" dirty="0"/>
              <a:t> OS, </a:t>
            </a:r>
          </a:p>
          <a:p>
            <a:r>
              <a:rPr lang="en-US" dirty="0"/>
              <a:t>Python, </a:t>
            </a:r>
            <a:r>
              <a:rPr lang="en-US" dirty="0" err="1"/>
              <a:t>NginX,and</a:t>
            </a:r>
            <a:r>
              <a:rPr lang="en-US" dirty="0"/>
              <a:t> Flask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 application di server side </a:t>
            </a:r>
            <a:r>
              <a:rPr lang="en-US" dirty="0" err="1"/>
              <a:t>sedangkan</a:t>
            </a:r>
            <a:endParaRPr lang="en-US" dirty="0"/>
          </a:p>
          <a:p>
            <a:r>
              <a:rPr lang="en-US" dirty="0"/>
              <a:t>HTML CSS JS BOOTSTRAP </a:t>
            </a:r>
            <a:r>
              <a:rPr lang="en-US" dirty="0" err="1"/>
              <a:t>untuk</a:t>
            </a:r>
            <a:r>
              <a:rPr lang="en-US" dirty="0"/>
              <a:t> web development di client side</a:t>
            </a:r>
          </a:p>
          <a:p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menggunakan brackets </a:t>
            </a:r>
            <a:r>
              <a:rPr lang="en-US" dirty="0" err="1"/>
              <a:t>sebagai</a:t>
            </a:r>
            <a:r>
              <a:rPr lang="en-US" dirty="0"/>
              <a:t> text editor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skirp</a:t>
            </a:r>
            <a:r>
              <a:rPr lang="en-US" dirty="0"/>
              <a:t>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upload </a:t>
            </a:r>
            <a:r>
              <a:rPr lang="en-US" dirty="0" err="1"/>
              <a:t>ke</a:t>
            </a:r>
            <a:r>
              <a:rPr lang="en-US" dirty="0"/>
              <a:t> raspberry menggunakan </a:t>
            </a:r>
            <a:r>
              <a:rPr lang="en-US" dirty="0" err="1"/>
              <a:t>Cyberduck</a:t>
            </a:r>
            <a:r>
              <a:rPr lang="en-US" dirty="0"/>
              <a:t>.</a:t>
            </a:r>
          </a:p>
          <a:p>
            <a:r>
              <a:rPr lang="en-US" dirty="0"/>
              <a:t>Karena </a:t>
            </a:r>
            <a:r>
              <a:rPr lang="en-US" dirty="0" err="1"/>
              <a:t>sisten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local,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</a:t>
            </a:r>
            <a:r>
              <a:rPr lang="en-US" dirty="0" err="1"/>
              <a:t>NgRok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framework Port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wiring </a:t>
            </a:r>
            <a:r>
              <a:rPr lang="en-US" dirty="0" err="1"/>
              <a:t>dari</a:t>
            </a:r>
            <a:r>
              <a:rPr lang="en-US" dirty="0"/>
              <a:t> sensor digital dan analog </a:t>
            </a:r>
            <a:r>
              <a:rPr lang="en-US" dirty="0" err="1"/>
              <a:t>ke</a:t>
            </a:r>
            <a:r>
              <a:rPr lang="en-US" dirty="0"/>
              <a:t> raspberry pi GPIO </a:t>
            </a:r>
            <a:r>
              <a:rPr lang="en-US" dirty="0" err="1"/>
              <a:t>pins.Kita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liat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deretan</a:t>
            </a:r>
            <a:r>
              <a:rPr lang="en-US" dirty="0"/>
              <a:t> sensor digital dan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relay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r>
              <a:rPr lang="en-US" dirty="0" err="1"/>
              <a:t>Ke</a:t>
            </a:r>
            <a:r>
              <a:rPr lang="en-US" dirty="0"/>
              <a:t> GPIO pins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sifatnya</a:t>
            </a:r>
            <a:r>
              <a:rPr lang="en-US" dirty="0"/>
              <a:t> yang digital. </a:t>
            </a:r>
            <a:r>
              <a:rPr lang="en-US" dirty="0" err="1"/>
              <a:t>Sedangkan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kri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sensor kekeruhan dan sensor </a:t>
            </a:r>
            <a:r>
              <a:rPr lang="en-US" dirty="0" err="1"/>
              <a:t>arus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sensor analog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oleh GPIO pins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ADC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2598" y="-480478"/>
            <a:ext cx="8689976" cy="2509213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2390" y="4634538"/>
            <a:ext cx="8689976" cy="1371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b="1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  <p:pic>
        <p:nvPicPr>
          <p:cNvPr id="4" name="officeArt object">
            <a:extLst>
              <a:ext uri="{FF2B5EF4-FFF2-40B4-BE49-F238E27FC236}">
                <a16:creationId xmlns:a16="http://schemas.microsoft.com/office/drawing/2014/main" id="{B1C16D13-0224-B64A-AF2E-01E0E283C5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7648" y="2529961"/>
            <a:ext cx="2511427" cy="2790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5C122-B946-6049-8EFF-EA7F81DD2D2D}"/>
              </a:ext>
            </a:extLst>
          </p:cNvPr>
          <p:cNvSpPr txBox="1"/>
          <p:nvPr/>
        </p:nvSpPr>
        <p:spPr>
          <a:xfrm>
            <a:off x="876225" y="2028735"/>
            <a:ext cx="3967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1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Adnan, S.T., M.T., Ph.D.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2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Ir. </a:t>
            </a:r>
            <a:r>
              <a:rPr lang="id-ID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Christoforus</a:t>
            </a:r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Yohannes, M.T.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519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 di akuarium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725DC4-85C1-994D-A6D6-8EDEAE6C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81" y="1040391"/>
            <a:ext cx="10232819" cy="58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36BF8-26BB-8340-A0B8-DD9BEFFF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3" y="1116899"/>
            <a:ext cx="4889555" cy="57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E6C145-163D-6148-B0B7-BD9E7C1B6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080" y="68540"/>
            <a:ext cx="4789714" cy="6789460"/>
          </a:xfrm>
          <a:prstGeom prst="rect">
            <a:avLst/>
          </a:prstGeom>
        </p:spPr>
      </p:pic>
      <p:sp>
        <p:nvSpPr>
          <p:cNvPr id="14" name="CustomShape 1">
            <a:extLst>
              <a:ext uri="{FF2B5EF4-FFF2-40B4-BE49-F238E27FC236}">
                <a16:creationId xmlns:a16="http://schemas.microsoft.com/office/drawing/2014/main" id="{306A3A1C-1D76-5D4B-8813-136416A0CBB6}"/>
              </a:ext>
            </a:extLst>
          </p:cNvPr>
          <p:cNvSpPr/>
          <p:nvPr/>
        </p:nvSpPr>
        <p:spPr>
          <a:xfrm>
            <a:off x="-2405688" y="352609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911844-B654-1C40-A616-07D6DAC4B2DD}"/>
              </a:ext>
            </a:extLst>
          </p:cNvPr>
          <p:cNvCxnSpPr>
            <a:cxnSpLocks/>
          </p:cNvCxnSpPr>
          <p:nvPr/>
        </p:nvCxnSpPr>
        <p:spPr>
          <a:xfrm>
            <a:off x="225631" y="997527"/>
            <a:ext cx="6900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77E0A9-DF28-FE41-A146-5B528B0ABC1D}"/>
              </a:ext>
            </a:extLst>
          </p:cNvPr>
          <p:cNvCxnSpPr>
            <a:cxnSpLocks/>
          </p:cNvCxnSpPr>
          <p:nvPr/>
        </p:nvCxnSpPr>
        <p:spPr>
          <a:xfrm>
            <a:off x="219474" y="188026"/>
            <a:ext cx="69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865914" y="2866023"/>
            <a:ext cx="7224486" cy="376981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7359517" y="742428"/>
            <a:ext cx="2917958" cy="2917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5474038" y="3091163"/>
            <a:ext cx="7746324" cy="371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Misalnya:</a:t>
            </a:r>
          </a:p>
          <a:p>
            <a:r>
              <a:rPr lang="en-US" dirty="0">
                <a:solidFill>
                  <a:schemeClr val="bg1"/>
                </a:solidFill>
              </a:rPr>
              <a:t>P	=	25 W(</a:t>
            </a:r>
            <a:r>
              <a:rPr lang="en-US" dirty="0" err="1">
                <a:solidFill>
                  <a:schemeClr val="bg1"/>
                </a:solidFill>
              </a:rPr>
              <a:t>pompa</a:t>
            </a:r>
            <a:r>
              <a:rPr lang="en-US" dirty="0">
                <a:solidFill>
                  <a:schemeClr val="bg1"/>
                </a:solidFill>
              </a:rPr>
              <a:t>) + 50W (Heater) + 7.6W(Mini PC) = 82.6 W</a:t>
            </a:r>
            <a:endParaRPr lang="en-ID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V 	=	12 V </a:t>
            </a:r>
            <a:br>
              <a:rPr lang="id-ID" dirty="0"/>
            </a:br>
            <a:r>
              <a:rPr lang="id-ID" sz="2000" dirty="0">
                <a:solidFill>
                  <a:schemeClr val="bg1"/>
                </a:solidFill>
              </a:rPr>
              <a:t>I 	=	 </a:t>
            </a:r>
            <a:r>
              <a:rPr lang="en-US" sz="2000" dirty="0">
                <a:solidFill>
                  <a:schemeClr val="bg1"/>
                </a:solidFill>
              </a:rPr>
              <a:t>82.6 / 12 = 6,88</a:t>
            </a:r>
            <a:r>
              <a:rPr lang="id-ID" sz="2000" dirty="0">
                <a:solidFill>
                  <a:schemeClr val="bg1"/>
                </a:solidFill>
              </a:rPr>
              <a:t> Ampere</a:t>
            </a:r>
            <a:endParaRPr lang="en-ID" sz="2000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d-ID" sz="2000" dirty="0">
                <a:solidFill>
                  <a:schemeClr val="bg1"/>
                </a:solidFill>
              </a:rPr>
              <a:t>Maka didapat :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Waktu pemakaian 	= 	50 Ah/</a:t>
            </a:r>
            <a:r>
              <a:rPr lang="en-US" sz="2000" dirty="0">
                <a:solidFill>
                  <a:schemeClr val="bg1"/>
                </a:solidFill>
              </a:rPr>
              <a:t>6,88</a:t>
            </a:r>
            <a:r>
              <a:rPr lang="id-ID" sz="2000" dirty="0">
                <a:solidFill>
                  <a:schemeClr val="bg1"/>
                </a:solidFill>
              </a:rPr>
              <a:t> </a:t>
            </a:r>
            <a:r>
              <a:rPr lang="id-ID" sz="2000" dirty="0" err="1">
                <a:solidFill>
                  <a:schemeClr val="bg1"/>
                </a:solidFill>
              </a:rPr>
              <a:t>A</a:t>
            </a:r>
            <a:r>
              <a:rPr lang="id-ID" sz="2000" dirty="0">
                <a:solidFill>
                  <a:schemeClr val="bg1"/>
                </a:solidFill>
              </a:rPr>
              <a:t> 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7,26</a:t>
            </a:r>
            <a:r>
              <a:rPr lang="id-ID" sz="2000" dirty="0">
                <a:solidFill>
                  <a:schemeClr val="bg1"/>
                </a:solidFill>
              </a:rPr>
              <a:t> jam -  defisiensi baterai sebesar 20 %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nilai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perkiraan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7,26</a:t>
            </a:r>
            <a:r>
              <a:rPr lang="id-ID" sz="2000" dirty="0">
                <a:solidFill>
                  <a:schemeClr val="bg1"/>
                </a:solidFill>
              </a:rPr>
              <a:t> jam - </a:t>
            </a:r>
            <a:r>
              <a:rPr lang="en-US" sz="2000" dirty="0">
                <a:solidFill>
                  <a:schemeClr val="bg1"/>
                </a:solidFill>
              </a:rPr>
              <a:t>1,45</a:t>
            </a:r>
            <a:r>
              <a:rPr lang="id-ID" sz="2000" dirty="0">
                <a:solidFill>
                  <a:schemeClr val="bg1"/>
                </a:solidFill>
              </a:rPr>
              <a:t> jam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5,81</a:t>
            </a:r>
            <a:r>
              <a:rPr lang="id-ID" sz="2000" dirty="0">
                <a:solidFill>
                  <a:schemeClr val="bg1"/>
                </a:solidFill>
              </a:rPr>
              <a:t> Jam ( Kurang Lebih </a:t>
            </a:r>
            <a:r>
              <a:rPr lang="en-US" sz="2000" dirty="0">
                <a:solidFill>
                  <a:schemeClr val="bg1"/>
                </a:solidFill>
              </a:rPr>
              <a:t>5</a:t>
            </a:r>
            <a:r>
              <a:rPr lang="id-ID" sz="2000" dirty="0">
                <a:solidFill>
                  <a:schemeClr val="bg1"/>
                </a:solidFill>
              </a:rPr>
              <a:t> Jam </a:t>
            </a:r>
            <a:r>
              <a:rPr lang="en-US" sz="2000" dirty="0">
                <a:solidFill>
                  <a:schemeClr val="bg1"/>
                </a:solidFill>
              </a:rPr>
              <a:t>48 </a:t>
            </a:r>
            <a:r>
              <a:rPr lang="id-ID" sz="2000" dirty="0">
                <a:solidFill>
                  <a:schemeClr val="bg1"/>
                </a:solidFill>
              </a:rPr>
              <a:t>Menit )</a:t>
            </a:r>
            <a:endParaRPr lang="en-ID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spc="-1" dirty="0">
                <a:solidFill>
                  <a:srgbClr val="000000"/>
                </a:solidFill>
                <a:latin typeface="Arial"/>
                <a:ea typeface="DejaVu Sans"/>
              </a:rPr>
              <a:t>Kekeruhan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Pergantian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479813" y="1337953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074525"/>
            <a:ext cx="6075494" cy="20635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5759065" y="1248721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5CA01-DFBD-A343-B2C7-60FD696D4A85}"/>
              </a:ext>
            </a:extLst>
          </p:cNvPr>
          <p:cNvSpPr/>
          <p:nvPr/>
        </p:nvSpPr>
        <p:spPr>
          <a:xfrm>
            <a:off x="5593573" y="2187122"/>
            <a:ext cx="6096000" cy="183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700"/>
              </a:spcAft>
            </a:pP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X = Jarak terukur sensor ke dasar akuarium 		       ketika kosong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indent="457200" algn="ctr">
              <a:lnSpc>
                <a:spcPct val="115000"/>
              </a:lnSpc>
              <a:spcAft>
                <a:spcPts val="700"/>
              </a:spcAft>
            </a:pPr>
            <a:r>
              <a:rPr lang="id-ID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= Jarak terukur sensor ke permukaan air akuarium</a:t>
            </a:r>
            <a:r>
              <a:rPr lang="en-US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</a:t>
            </a:r>
            <a:r>
              <a:rPr lang="en-US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terisi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id-ID" b="1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Ketinggian air = X - </a:t>
            </a:r>
            <a:r>
              <a:rPr lang="id-ID" b="1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  <p:transition spd="slow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A9CA9D-8186-7E47-B91E-55634928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80" y="1987548"/>
            <a:ext cx="8444840" cy="31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09366"/>
              </p:ext>
            </p:extLst>
          </p:nvPr>
        </p:nvGraphicFramePr>
        <p:xfrm>
          <a:off x="1193249" y="2635802"/>
          <a:ext cx="9737770" cy="389804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43856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2502066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2218067230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Ketinggian</a:t>
                      </a:r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95,26 %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97.62 %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96,44 %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DEAF77E-E640-5B4E-9755-66C6A0FE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3" y="1443056"/>
            <a:ext cx="10363974" cy="8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2CB3683-0A98-D645-8BA0-825AF989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26" y="1033427"/>
            <a:ext cx="7124700" cy="5500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4" y="3201995"/>
            <a:ext cx="4881915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7413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ketinggian air </a:t>
            </a:r>
            <a:r>
              <a:rPr lang="en-US" sz="2800" dirty="0" err="1"/>
              <a:t>setelah</a:t>
            </a:r>
            <a:r>
              <a:rPr lang="en-US" sz="2800" dirty="0"/>
              <a:t> </a:t>
            </a:r>
            <a:r>
              <a:rPr lang="en-US" sz="2800" dirty="0" err="1"/>
              <a:t>penggantian</a:t>
            </a:r>
            <a:r>
              <a:rPr lang="en-US" sz="2800" dirty="0"/>
              <a:t> air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sebesar</a:t>
            </a:r>
            <a:r>
              <a:rPr lang="en-US" sz="2800" dirty="0"/>
              <a:t> 96.44%.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186556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6946818" y="1245206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penggantian air secara otomatis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mempertahankan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volume air di dalam akuarium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513351" y="1415375"/>
            <a:ext cx="5393880" cy="201362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964019" y="1915082"/>
            <a:ext cx="475380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id-ID" sz="2000" dirty="0">
                <a:solidFill>
                  <a:schemeClr val="bg1"/>
                </a:solidFill>
              </a:rPr>
              <a:t>Bagaimana data-data sensor analog dan digital yang dipasang di akuarium </a:t>
            </a:r>
            <a:r>
              <a:rPr lang="en-US" sz="2000" dirty="0" err="1">
                <a:solidFill>
                  <a:schemeClr val="bg1"/>
                </a:solidFill>
              </a:rPr>
              <a:t>diolah</a:t>
            </a:r>
            <a:r>
              <a:rPr lang="id-ID" sz="2000" dirty="0">
                <a:solidFill>
                  <a:schemeClr val="bg1"/>
                </a:solidFill>
              </a:rPr>
              <a:t> di web server ?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21929" y="3138003"/>
            <a:ext cx="5393880" cy="1649861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6871438" y="3584306"/>
            <a:ext cx="4773668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pemantauan jarak jauh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halaman web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64129864-7491-8C48-949B-30DCB910227F}"/>
              </a:ext>
            </a:extLst>
          </p:cNvPr>
          <p:cNvSpPr/>
          <p:nvPr/>
        </p:nvSpPr>
        <p:spPr>
          <a:xfrm>
            <a:off x="513351" y="4378975"/>
            <a:ext cx="5393880" cy="221424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629D1428-DC8F-D547-A704-F52404B77ED3}"/>
              </a:ext>
            </a:extLst>
          </p:cNvPr>
          <p:cNvSpPr/>
          <p:nvPr/>
        </p:nvSpPr>
        <p:spPr>
          <a:xfrm>
            <a:off x="962860" y="4825278"/>
            <a:ext cx="4773668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 penggunaan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dengan menghitung penggunaan daya yang digunakan oleh sistem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 mati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620823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melakukan penggantian air secara otomatis dan menjaga ketinggian air di dalam akuarium tetap sama. 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3" y="2815491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en-US" sz="2800" dirty="0" err="1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pemantauan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lokasi mana saja menggunakan perangkat komputer yang terhubung ke internet dan memiliki web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browser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3" y="4660289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dipantau walaupun berjalan dengan waktu terbatas menggunakan baterai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UPS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ketika terjadi pemadaman listrik.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3336727" y="768284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9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625562" y="990847"/>
            <a:ext cx="2339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0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0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3135614" y="1008512"/>
            <a:ext cx="3538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energi utama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untuk sistem ini berupa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baterai 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 </a:t>
            </a:r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yang selalu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tersambung ke aliran listrik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5E7926-0C3C-764D-8237-ADD6579CF8E0}"/>
              </a:ext>
            </a:extLst>
          </p:cNvPr>
          <p:cNvSpPr/>
          <p:nvPr/>
        </p:nvSpPr>
        <p:spPr>
          <a:xfrm>
            <a:off x="250370" y="2572180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AE90D-1CDE-674B-AA02-4EBDDE4B99DF}"/>
              </a:ext>
            </a:extLst>
          </p:cNvPr>
          <p:cNvSpPr txBox="1"/>
          <p:nvPr/>
        </p:nvSpPr>
        <p:spPr>
          <a:xfrm>
            <a:off x="625562" y="2722957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r>
              <a:rPr lang="en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trimaculatus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dirty="0">
                <a:solidFill>
                  <a:schemeClr val="bg1"/>
                </a:solidFill>
              </a:rPr>
              <a:t>(</a:t>
            </a:r>
            <a:r>
              <a:rPr lang="id-ID" sz="1400" dirty="0" err="1">
                <a:solidFill>
                  <a:schemeClr val="bg1"/>
                </a:solidFill>
              </a:rPr>
              <a:t>Louhan</a:t>
            </a:r>
            <a:r>
              <a:rPr lang="id-ID" sz="1400" dirty="0">
                <a:solidFill>
                  <a:schemeClr val="bg1"/>
                </a:solidFill>
              </a:rPr>
              <a:t>),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Citrinellus</a:t>
            </a:r>
            <a:r>
              <a:rPr lang="id-ID" sz="1400" dirty="0">
                <a:solidFill>
                  <a:schemeClr val="bg1"/>
                </a:solidFill>
              </a:rPr>
              <a:t> (Red </a:t>
            </a:r>
            <a:r>
              <a:rPr lang="id-ID" sz="1400" dirty="0" err="1">
                <a:solidFill>
                  <a:schemeClr val="bg1"/>
                </a:solidFill>
              </a:rPr>
              <a:t>parrot</a:t>
            </a:r>
            <a:r>
              <a:rPr lang="id-ID" sz="1400" dirty="0">
                <a:solidFill>
                  <a:schemeClr val="bg1"/>
                </a:solidFill>
              </a:rPr>
              <a:t> ) dan </a:t>
            </a:r>
            <a:r>
              <a:rPr lang="id-ID" sz="1400" i="1" dirty="0" err="1">
                <a:solidFill>
                  <a:schemeClr val="bg1"/>
                </a:solidFill>
              </a:rPr>
              <a:t>Cichlasoma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nigrofasciatum</a:t>
            </a:r>
            <a:r>
              <a:rPr lang="id-ID" sz="1400" dirty="0">
                <a:solidFill>
                  <a:schemeClr val="bg1"/>
                </a:solidFill>
              </a:rPr>
              <a:t> (</a:t>
            </a:r>
            <a:r>
              <a:rPr lang="id-ID" sz="1400" dirty="0" err="1">
                <a:solidFill>
                  <a:schemeClr val="bg1"/>
                </a:solidFill>
              </a:rPr>
              <a:t>Chichild</a:t>
            </a:r>
            <a:r>
              <a:rPr lang="id-ID" sz="1400" dirty="0">
                <a:solidFill>
                  <a:schemeClr val="bg1"/>
                </a:solidFill>
              </a:rPr>
              <a:t> </a:t>
            </a:r>
            <a:r>
              <a:rPr lang="id-ID" sz="1400" dirty="0" err="1">
                <a:solidFill>
                  <a:schemeClr val="bg1"/>
                </a:solidFill>
              </a:rPr>
              <a:t>Tattoo</a:t>
            </a:r>
            <a:r>
              <a:rPr lang="id-ID" sz="1400" dirty="0">
                <a:solidFill>
                  <a:schemeClr val="bg1"/>
                </a:solidFill>
              </a:rPr>
              <a:t>).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50E6C88-FF86-2848-BD00-155A126FD591}"/>
              </a:ext>
            </a:extLst>
          </p:cNvPr>
          <p:cNvSpPr/>
          <p:nvPr/>
        </p:nvSpPr>
        <p:spPr>
          <a:xfrm>
            <a:off x="236475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3E84F-49AC-BE47-9E25-B68906B4CD1A}"/>
              </a:ext>
            </a:extLst>
          </p:cNvPr>
          <p:cNvSpPr txBox="1"/>
          <p:nvPr/>
        </p:nvSpPr>
        <p:spPr>
          <a:xfrm>
            <a:off x="611667" y="4513951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Target akuarium untuk mengimplementasikan sistem tersemat ini adalah akuarium yang hanya berisi ikan hias dan tidak berisi tanaman, pasir, batu atau hiasan akuarium </a:t>
            </a:r>
            <a:r>
              <a:rPr lang="id-ID" sz="1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apapun</a:t>
            </a:r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1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FFDB936-C18F-7744-A7FE-30BFF72B651E}"/>
              </a:ext>
            </a:extLst>
          </p:cNvPr>
          <p:cNvSpPr/>
          <p:nvPr/>
        </p:nvSpPr>
        <p:spPr>
          <a:xfrm>
            <a:off x="3319403" y="2589845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13D57-ABF2-AA4F-9DA1-7F3166B57884}"/>
              </a:ext>
            </a:extLst>
          </p:cNvPr>
          <p:cNvSpPr txBox="1"/>
          <p:nvPr/>
        </p:nvSpPr>
        <p:spPr>
          <a:xfrm>
            <a:off x="3694595" y="2830073"/>
            <a:ext cx="2339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menggunakan sensor digital dan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dirty="0">
                <a:solidFill>
                  <a:schemeClr val="bg1"/>
                </a:solidFill>
              </a:rPr>
              <a:t>analog.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754F0C6-4CFF-E645-8827-C59BF77042F8}"/>
              </a:ext>
            </a:extLst>
          </p:cNvPr>
          <p:cNvSpPr/>
          <p:nvPr/>
        </p:nvSpPr>
        <p:spPr>
          <a:xfrm>
            <a:off x="3340629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D5D1FF-3BB8-384F-8878-6C64ECD5BA36}"/>
              </a:ext>
            </a:extLst>
          </p:cNvPr>
          <p:cNvSpPr txBox="1"/>
          <p:nvPr/>
        </p:nvSpPr>
        <p:spPr>
          <a:xfrm>
            <a:off x="3715821" y="4518357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Otomatisasi yang di buat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adalah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proses penggantian air dengan mempertahankan volume air ideal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bagi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ukuran akuarium.</a:t>
            </a:r>
            <a:endParaRPr lang="en-ID" sz="16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02776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4284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44020</TotalTime>
  <Words>2144</Words>
  <Application>Microsoft Macintosh PowerPoint</Application>
  <PresentationFormat>Widescreen</PresentationFormat>
  <Paragraphs>296</Paragraphs>
  <Slides>34</Slides>
  <Notes>26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Cordia New</vt:lpstr>
      <vt:lpstr>Helvetica Neue</vt:lpstr>
      <vt:lpstr>Lao Sangam MN</vt:lpstr>
      <vt:lpstr>Palatino</vt:lpstr>
      <vt:lpstr>Times New Roman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70</cp:revision>
  <dcterms:created xsi:type="dcterms:W3CDTF">2020-04-22T08:40:15Z</dcterms:created>
  <dcterms:modified xsi:type="dcterms:W3CDTF">2020-06-10T04:12:56Z</dcterms:modified>
</cp:coreProperties>
</file>